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notesMasterIdLst>
    <p:notesMasterId r:id="rId33"/>
  </p:notesMasterIdLst>
  <p:sldIdLst>
    <p:sldId id="256" r:id="rId2"/>
    <p:sldId id="258" r:id="rId3"/>
    <p:sldId id="273" r:id="rId4"/>
    <p:sldId id="259" r:id="rId5"/>
    <p:sldId id="257" r:id="rId6"/>
    <p:sldId id="260" r:id="rId7"/>
    <p:sldId id="274" r:id="rId8"/>
    <p:sldId id="275" r:id="rId9"/>
    <p:sldId id="261" r:id="rId10"/>
    <p:sldId id="276" r:id="rId11"/>
    <p:sldId id="268" r:id="rId12"/>
    <p:sldId id="277" r:id="rId13"/>
    <p:sldId id="279" r:id="rId14"/>
    <p:sldId id="269" r:id="rId15"/>
    <p:sldId id="280" r:id="rId16"/>
    <p:sldId id="270" r:id="rId17"/>
    <p:sldId id="281" r:id="rId18"/>
    <p:sldId id="272" r:id="rId19"/>
    <p:sldId id="282" r:id="rId20"/>
    <p:sldId id="283" r:id="rId21"/>
    <p:sldId id="267" r:id="rId22"/>
    <p:sldId id="278" r:id="rId23"/>
    <p:sldId id="284" r:id="rId24"/>
    <p:sldId id="286" r:id="rId25"/>
    <p:sldId id="285" r:id="rId26"/>
    <p:sldId id="287" r:id="rId27"/>
    <p:sldId id="262" r:id="rId28"/>
    <p:sldId id="263" r:id="rId29"/>
    <p:sldId id="264" r:id="rId30"/>
    <p:sldId id="26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98745-1AC6-40AE-B64E-3F0D0B3CC071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BA970-EF28-4345-A7CB-E6C889EB7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A970-EF28-4345-A7CB-E6C889EB76C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C3B6-E334-4836-879E-DCCBC1D639DD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D237-3746-4D01-9EE2-4A4129B47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C3B6-E334-4836-879E-DCCBC1D639DD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D237-3746-4D01-9EE2-4A4129B47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C3B6-E334-4836-879E-DCCBC1D639DD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D237-3746-4D01-9EE2-4A4129B47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C3B6-E334-4836-879E-DCCBC1D639DD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D237-3746-4D01-9EE2-4A4129B47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C3B6-E334-4836-879E-DCCBC1D639DD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D237-3746-4D01-9EE2-4A4129B47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C3B6-E334-4836-879E-DCCBC1D639DD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D237-3746-4D01-9EE2-4A4129B47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C3B6-E334-4836-879E-DCCBC1D639DD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D237-3746-4D01-9EE2-4A4129B47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C3B6-E334-4836-879E-DCCBC1D639DD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D237-3746-4D01-9EE2-4A4129B47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C3B6-E334-4836-879E-DCCBC1D639DD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D237-3746-4D01-9EE2-4A4129B47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C3B6-E334-4836-879E-DCCBC1D639DD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D237-3746-4D01-9EE2-4A4129B47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230C3B6-E334-4836-879E-DCCBC1D639DD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782D237-3746-4D01-9EE2-4A4129B47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230C3B6-E334-4836-879E-DCCBC1D639DD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782D237-3746-4D01-9EE2-4A4129B47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licr.org/images/programs/biochemistry/ill_d2b1_PI3K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09016"/>
            <a:ext cx="7406640" cy="1472184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Comprehensive genomic characterization defines human </a:t>
            </a:r>
            <a:r>
              <a:rPr lang="en-US" sz="3200" dirty="0" err="1" smtClean="0"/>
              <a:t>glioblastoma</a:t>
            </a:r>
            <a:r>
              <a:rPr lang="en-US" sz="3200" dirty="0" smtClean="0"/>
              <a:t> genes and core pathways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34000"/>
            <a:ext cx="740664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By: Katie </a:t>
            </a:r>
            <a:r>
              <a:rPr lang="en-US" sz="2400" dirty="0" err="1" smtClean="0"/>
              <a:t>Adolphsen</a:t>
            </a:r>
            <a:r>
              <a:rPr lang="en-US" sz="2400" dirty="0" smtClean="0"/>
              <a:t>, Robin Aldrich, Brandon </a:t>
            </a:r>
            <a:r>
              <a:rPr lang="en-US" sz="2400" dirty="0" err="1" smtClean="0"/>
              <a:t>Hu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Nate </a:t>
            </a:r>
            <a:r>
              <a:rPr lang="en-US" sz="2400" dirty="0" err="1" smtClean="0"/>
              <a:t>Havko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38400"/>
            <a:ext cx="2733151" cy="267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2718499" cy="264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Number Alteration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Microarray platform</a:t>
            </a:r>
          </a:p>
          <a:p>
            <a:endParaRPr lang="en-US" dirty="0" smtClean="0"/>
          </a:p>
          <a:p>
            <a:r>
              <a:rPr lang="en-US" dirty="0" smtClean="0"/>
              <a:t>Analytical logarithm</a:t>
            </a:r>
          </a:p>
          <a:p>
            <a:endParaRPr lang="en-US" dirty="0" smtClean="0"/>
          </a:p>
          <a:p>
            <a:r>
              <a:rPr lang="en-US" dirty="0" smtClean="0"/>
              <a:t>Significant copy number alterations</a:t>
            </a:r>
          </a:p>
          <a:p>
            <a:endParaRPr lang="en-US" dirty="0" smtClean="0"/>
          </a:p>
          <a:p>
            <a:r>
              <a:rPr lang="en-US" dirty="0" smtClean="0"/>
              <a:t>Correlation of copy number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Genomic and Transcriptional Aberrations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3409" y="1774825"/>
            <a:ext cx="335718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167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 Alterations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91 matched tumor-normal pairs</a:t>
            </a:r>
          </a:p>
          <a:p>
            <a:pPr lvl="1"/>
            <a:r>
              <a:rPr lang="en-US" dirty="0" smtClean="0"/>
              <a:t>72 untreated </a:t>
            </a:r>
          </a:p>
          <a:p>
            <a:pPr lvl="1"/>
            <a:r>
              <a:rPr lang="en-US" dirty="0" smtClean="0"/>
              <a:t>19 treated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601 sequences</a:t>
            </a:r>
          </a:p>
          <a:p>
            <a:pPr lvl="1"/>
            <a:r>
              <a:rPr lang="en-US" dirty="0" smtClean="0"/>
              <a:t>453 validated non-silent somatic mutation</a:t>
            </a:r>
          </a:p>
          <a:p>
            <a:pPr lvl="1"/>
            <a:r>
              <a:rPr lang="en-US" dirty="0" smtClean="0"/>
              <a:t>223 unique genes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Treated </a:t>
            </a:r>
            <a:r>
              <a:rPr lang="en-US" dirty="0" err="1" smtClean="0"/>
              <a:t>vs</a:t>
            </a:r>
            <a:r>
              <a:rPr lang="en-US" dirty="0" smtClean="0"/>
              <a:t> Untreated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 mutation rates</a:t>
            </a:r>
          </a:p>
          <a:p>
            <a:pPr lvl="1"/>
            <a:r>
              <a:rPr lang="en-US" dirty="0" smtClean="0"/>
              <a:t>1.4 in untreated</a:t>
            </a:r>
          </a:p>
          <a:p>
            <a:pPr lvl="1"/>
            <a:r>
              <a:rPr lang="en-US" dirty="0" smtClean="0"/>
              <a:t>5.8 in treated</a:t>
            </a:r>
          </a:p>
          <a:p>
            <a:pPr lvl="2"/>
            <a:r>
              <a:rPr lang="en-US" dirty="0" smtClean="0"/>
              <a:t>Caused by </a:t>
            </a:r>
            <a:r>
              <a:rPr lang="en-US" dirty="0" err="1" smtClean="0"/>
              <a:t>temozolomide</a:t>
            </a:r>
            <a:r>
              <a:rPr lang="en-US" dirty="0" smtClean="0"/>
              <a:t> treatment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TP53 </a:t>
            </a:r>
          </a:p>
          <a:p>
            <a:pPr lvl="1"/>
            <a:r>
              <a:rPr lang="en-US" dirty="0" smtClean="0"/>
              <a:t>DNA binding domain mutations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Hypermutated</a:t>
            </a:r>
            <a:r>
              <a:rPr lang="en-US" dirty="0" smtClean="0"/>
              <a:t> Phenotype </a:t>
            </a:r>
          </a:p>
          <a:p>
            <a:pPr lvl="1"/>
            <a:r>
              <a:rPr lang="en-US" dirty="0" smtClean="0"/>
              <a:t>Prompted MMR investigation </a:t>
            </a:r>
          </a:p>
          <a:p>
            <a:pPr lvl="1"/>
            <a:r>
              <a:rPr lang="en-US" dirty="0" smtClean="0"/>
              <a:t>MLH1, MSH2, MSH6, PMS2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Patterns of Somatic Nucleotide Alternations in </a:t>
            </a:r>
            <a:r>
              <a:rPr lang="en-US" dirty="0" err="1" smtClean="0"/>
              <a:t>Glioblastoma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67138" y="1774825"/>
            <a:ext cx="3609724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167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Neurofibromin</a:t>
            </a:r>
            <a:r>
              <a:rPr lang="en-US" dirty="0" smtClean="0"/>
              <a:t> 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Glioblastoma</a:t>
            </a:r>
            <a:r>
              <a:rPr lang="en-US" dirty="0" smtClean="0"/>
              <a:t> suppressor gene</a:t>
            </a:r>
          </a:p>
          <a:p>
            <a:endParaRPr lang="en-US" dirty="0" smtClean="0"/>
          </a:p>
          <a:p>
            <a:r>
              <a:rPr lang="en-US" dirty="0" smtClean="0"/>
              <a:t>47 of 206 inactivating mutations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59529"/>
          <a:stretch>
            <a:fillRect/>
          </a:stretch>
        </p:blipFill>
        <p:spPr bwMode="auto">
          <a:xfrm>
            <a:off x="2362200" y="4648200"/>
            <a:ext cx="413385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54102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3246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NF1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7096"/>
          <a:stretch>
            <a:fillRect/>
          </a:stretch>
        </p:blipFill>
        <p:spPr bwMode="auto">
          <a:xfrm>
            <a:off x="228600" y="2514600"/>
            <a:ext cx="413385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190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2362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38600" y="1676400"/>
            <a:ext cx="46482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between gene copy number and gene expression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EGFR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Epithelia growth factor receptor</a:t>
            </a:r>
          </a:p>
          <a:p>
            <a:endParaRPr lang="en-US" dirty="0" smtClean="0"/>
          </a:p>
          <a:p>
            <a:r>
              <a:rPr lang="en-US" dirty="0" smtClean="0"/>
              <a:t>Variant III domain mutations</a:t>
            </a:r>
          </a:p>
          <a:p>
            <a:pPr lvl="1"/>
            <a:r>
              <a:rPr lang="en-US" dirty="0" smtClean="0"/>
              <a:t>Extracellular domain</a:t>
            </a:r>
          </a:p>
          <a:p>
            <a:pPr lvl="1"/>
            <a:r>
              <a:rPr lang="en-US" dirty="0" smtClean="0"/>
              <a:t>41 of 91 sequenced samples had some alteration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Growth Factor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58819"/>
          <a:stretch>
            <a:fillRect/>
          </a:stretch>
        </p:blipFill>
        <p:spPr bwMode="auto">
          <a:xfrm>
            <a:off x="1447800" y="2667000"/>
            <a:ext cx="647450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PI(3)K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err="1" smtClean="0"/>
              <a:t>Phosphoinositide</a:t>
            </a:r>
            <a:r>
              <a:rPr lang="en-US" sz="3200" dirty="0" smtClean="0"/>
              <a:t> 3-kinase is involved in cellular functions 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cell growth, proliferation, differentiation, motility, survival and intracellular trafficking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200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Catalytically active protein: p110</a:t>
            </a:r>
            <a:r>
              <a:rPr lang="el-GR" sz="3200" dirty="0" smtClean="0"/>
              <a:t>α</a:t>
            </a:r>
            <a:endParaRPr lang="en-US" sz="3200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sz="3200" dirty="0" smtClean="0"/>
          </a:p>
          <a:p>
            <a:r>
              <a:rPr lang="en-US" dirty="0" smtClean="0"/>
              <a:t>Regulatory protein: p85</a:t>
            </a:r>
            <a:r>
              <a:rPr lang="el-GR" dirty="0" smtClean="0"/>
              <a:t>α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Mutations disrupt interactions</a:t>
            </a:r>
          </a:p>
          <a:p>
            <a:pPr lvl="1"/>
            <a:r>
              <a:rPr lang="en-US" dirty="0" err="1" smtClean="0"/>
              <a:t>Missense</a:t>
            </a:r>
            <a:endParaRPr lang="en-US" dirty="0" smtClean="0"/>
          </a:p>
          <a:p>
            <a:pPr lvl="1"/>
            <a:r>
              <a:rPr lang="en-US" dirty="0" smtClean="0"/>
              <a:t>Deletions</a:t>
            </a:r>
          </a:p>
          <a:p>
            <a:pPr lvl="1"/>
            <a:r>
              <a:rPr lang="en-US" dirty="0" smtClean="0"/>
              <a:t>Nucleotide substitution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Cancer Genome Atlas: TCGA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Collaborative effort </a:t>
            </a:r>
          </a:p>
          <a:p>
            <a:endParaRPr lang="en-US" dirty="0" smtClean="0"/>
          </a:p>
          <a:p>
            <a:r>
              <a:rPr lang="en-US" dirty="0" smtClean="0"/>
              <a:t>$100 million pilot project</a:t>
            </a:r>
          </a:p>
          <a:p>
            <a:endParaRPr lang="en-US" dirty="0" smtClean="0"/>
          </a:p>
          <a:p>
            <a:r>
              <a:rPr lang="en-US" dirty="0" smtClean="0"/>
              <a:t>Funded by National Cancer Institute and the National Human Genome Research Institute of the National Institutes of Health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PI(3)K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PIK3CA</a:t>
            </a:r>
          </a:p>
          <a:p>
            <a:pPr lvl="1"/>
            <a:r>
              <a:rPr lang="en-US" dirty="0" smtClean="0"/>
              <a:t>6 detected in 91 samples</a:t>
            </a:r>
          </a:p>
          <a:p>
            <a:pPr lvl="1"/>
            <a:r>
              <a:rPr lang="en-US" dirty="0" smtClean="0"/>
              <a:t>4 known</a:t>
            </a:r>
          </a:p>
          <a:p>
            <a:pPr lvl="1"/>
            <a:r>
              <a:rPr lang="en-US" dirty="0" smtClean="0"/>
              <a:t>2 novel in-frame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PIK3R1</a:t>
            </a:r>
          </a:p>
          <a:p>
            <a:pPr lvl="1"/>
            <a:r>
              <a:rPr lang="en-US" dirty="0" smtClean="0"/>
              <a:t>9 mutations of 91 samples </a:t>
            </a:r>
          </a:p>
          <a:p>
            <a:pPr lvl="1"/>
            <a:r>
              <a:rPr lang="en-US" dirty="0" smtClean="0"/>
              <a:t>8 within SH2 domains </a:t>
            </a:r>
          </a:p>
          <a:p>
            <a:pPr lvl="1"/>
            <a:r>
              <a:rPr lang="en-US" dirty="0" smtClean="0"/>
              <a:t>4 were 3-bp in-frame deletions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Novel point mutations relieve the inhibitory effect of p85</a:t>
            </a:r>
            <a:r>
              <a:rPr lang="el-GR" dirty="0" smtClean="0"/>
              <a:t>α</a:t>
            </a:r>
            <a:r>
              <a:rPr lang="en-US" dirty="0" smtClean="0"/>
              <a:t> on p110</a:t>
            </a:r>
            <a:r>
              <a:rPr lang="el-GR" dirty="0" smtClean="0"/>
              <a:t>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PI(3)K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600200"/>
            <a:ext cx="56578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p110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p85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257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constraints cause constant PI(3)K activation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licr.org/images/programs/biochemistry/ill_d2b1_PI3K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66812" y="1863725"/>
            <a:ext cx="68103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Methylation</a:t>
            </a:r>
            <a:r>
              <a:rPr lang="en-US" dirty="0" smtClean="0"/>
              <a:t> </a:t>
            </a:r>
            <a:r>
              <a:rPr lang="en-US" dirty="0" err="1" smtClean="0"/>
              <a:t>transferase</a:t>
            </a:r>
            <a:r>
              <a:rPr lang="en-US" dirty="0" smtClean="0"/>
              <a:t> activity</a:t>
            </a:r>
          </a:p>
          <a:p>
            <a:endParaRPr lang="en-US" dirty="0" smtClean="0"/>
          </a:p>
          <a:p>
            <a:r>
              <a:rPr lang="en-US" dirty="0" smtClean="0"/>
              <a:t>Assay for </a:t>
            </a:r>
            <a:r>
              <a:rPr lang="en-US" dirty="0" err="1" smtClean="0"/>
              <a:t>promotor</a:t>
            </a:r>
            <a:r>
              <a:rPr lang="en-US" dirty="0" smtClean="0"/>
              <a:t> </a:t>
            </a:r>
            <a:r>
              <a:rPr lang="en-US" dirty="0" err="1" smtClean="0"/>
              <a:t>methylation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Methylated</a:t>
            </a:r>
            <a:r>
              <a:rPr lang="en-US" dirty="0" smtClean="0"/>
              <a:t> MGMT </a:t>
            </a:r>
            <a:r>
              <a:rPr lang="en-US" dirty="0" err="1" smtClean="0"/>
              <a:t>promotor</a:t>
            </a:r>
            <a:r>
              <a:rPr lang="en-US" dirty="0" smtClean="0"/>
              <a:t> associated with </a:t>
            </a:r>
            <a:r>
              <a:rPr lang="en-US" dirty="0" err="1" smtClean="0"/>
              <a:t>hypermutator</a:t>
            </a:r>
            <a:r>
              <a:rPr lang="en-US" dirty="0" smtClean="0"/>
              <a:t> phenotype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 with </a:t>
            </a:r>
            <a:r>
              <a:rPr lang="en-US" dirty="0" err="1" smtClean="0"/>
              <a:t>hypermutator</a:t>
            </a:r>
            <a:r>
              <a:rPr lang="en-US" dirty="0" smtClean="0"/>
              <a:t> phenotype</a:t>
            </a:r>
          </a:p>
          <a:p>
            <a:endParaRPr lang="en-US" dirty="0" smtClean="0"/>
          </a:p>
          <a:p>
            <a:r>
              <a:rPr lang="en-US" dirty="0" smtClean="0"/>
              <a:t>Clinical implications</a:t>
            </a:r>
          </a:p>
          <a:p>
            <a:pPr lvl="1"/>
            <a:r>
              <a:rPr lang="en-US" dirty="0" err="1" smtClean="0"/>
              <a:t>Methylation</a:t>
            </a:r>
            <a:r>
              <a:rPr lang="en-US" dirty="0" smtClean="0"/>
              <a:t> state changes response to </a:t>
            </a:r>
            <a:r>
              <a:rPr lang="en-US" dirty="0" err="1" smtClean="0"/>
              <a:t>alkylating</a:t>
            </a:r>
            <a:r>
              <a:rPr lang="en-US" dirty="0" smtClean="0"/>
              <a:t> reagents</a:t>
            </a:r>
          </a:p>
          <a:p>
            <a:endParaRPr lang="en-US" dirty="0" smtClean="0"/>
          </a:p>
          <a:p>
            <a:r>
              <a:rPr lang="en-US" dirty="0" smtClean="0"/>
              <a:t>C•G         A•T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5029200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5" descr="nature07385-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105400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Integrative analyses define </a:t>
            </a:r>
            <a:r>
              <a:rPr lang="en-US" dirty="0" err="1" smtClean="0"/>
              <a:t>glioblastoma</a:t>
            </a:r>
            <a:r>
              <a:rPr lang="en-US" dirty="0" smtClean="0"/>
              <a:t> core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Mapped the alterations </a:t>
            </a:r>
          </a:p>
          <a:p>
            <a:pPr lvl="1"/>
            <a:r>
              <a:rPr lang="en-US" dirty="0" smtClean="0"/>
              <a:t>Somatic nucleotide substitutions</a:t>
            </a:r>
          </a:p>
          <a:p>
            <a:pPr lvl="1"/>
            <a:r>
              <a:rPr lang="en-US" dirty="0" smtClean="0"/>
              <a:t>Homozygous deletions</a:t>
            </a:r>
          </a:p>
          <a:p>
            <a:pPr lvl="1"/>
            <a:r>
              <a:rPr lang="en-US" dirty="0" smtClean="0"/>
              <a:t>Focal amplifications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Analysis found major interconnected network of aberrations</a:t>
            </a:r>
          </a:p>
          <a:p>
            <a:endParaRPr lang="en-US" dirty="0" smtClean="0"/>
          </a:p>
          <a:p>
            <a:r>
              <a:rPr lang="en-US" dirty="0" smtClean="0"/>
              <a:t>3 major pathways found</a:t>
            </a:r>
          </a:p>
          <a:p>
            <a:pPr lvl="1"/>
            <a:r>
              <a:rPr lang="en-US" dirty="0" smtClean="0"/>
              <a:t>RTK signaling</a:t>
            </a:r>
          </a:p>
          <a:p>
            <a:pPr lvl="1"/>
            <a:r>
              <a:rPr lang="en-US" dirty="0" smtClean="0"/>
              <a:t>P53 suppressor pathway</a:t>
            </a:r>
          </a:p>
          <a:p>
            <a:pPr lvl="1"/>
            <a:r>
              <a:rPr lang="en-US" dirty="0" smtClean="0"/>
              <a:t>RB tumor suppressor pathway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RTK/RAS/PI(3)K Signaling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14" y="1600200"/>
            <a:ext cx="862528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5715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= activating genetic alterations</a:t>
            </a:r>
          </a:p>
          <a:p>
            <a:r>
              <a:rPr lang="en-US" dirty="0" smtClean="0"/>
              <a:t>Blue = inactivating genetic alterations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P53 Signaling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1200" y="1828801"/>
            <a:ext cx="511402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791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= activating genetic alterations</a:t>
            </a:r>
          </a:p>
          <a:p>
            <a:r>
              <a:rPr lang="en-US" dirty="0" smtClean="0"/>
              <a:t>Blue = inactivating genetic alterations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 Signaling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81188" y="1676400"/>
            <a:ext cx="5662612" cy="449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867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= activating genetic alterations</a:t>
            </a:r>
          </a:p>
          <a:p>
            <a:r>
              <a:rPr lang="en-US" dirty="0" smtClean="0"/>
              <a:t>Blue = inactivating genetic alterations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Standardization of </a:t>
            </a:r>
            <a:r>
              <a:rPr lang="en-US" dirty="0" err="1" smtClean="0"/>
              <a:t>biospecimen</a:t>
            </a:r>
            <a:r>
              <a:rPr lang="en-US" dirty="0" smtClean="0"/>
              <a:t> collection</a:t>
            </a:r>
          </a:p>
          <a:p>
            <a:endParaRPr lang="en-US" dirty="0" smtClean="0"/>
          </a:p>
          <a:p>
            <a:r>
              <a:rPr lang="en-US" dirty="0" smtClean="0"/>
              <a:t>Publication of large amount of data in an expedient time frame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TCGA</a:t>
            </a:r>
          </a:p>
          <a:p>
            <a:pPr lvl="1"/>
            <a:r>
              <a:rPr lang="en-US" dirty="0" smtClean="0"/>
              <a:t>Powerful multi-dimensional data</a:t>
            </a:r>
          </a:p>
          <a:p>
            <a:pPr lvl="1"/>
            <a:r>
              <a:rPr lang="en-US" dirty="0" smtClean="0"/>
              <a:t>Integrative analysis</a:t>
            </a:r>
          </a:p>
          <a:p>
            <a:pPr lvl="1"/>
            <a:r>
              <a:rPr lang="en-US" dirty="0" smtClean="0"/>
              <a:t>New discoveries</a:t>
            </a:r>
          </a:p>
          <a:p>
            <a:pPr lvl="1"/>
            <a:r>
              <a:rPr lang="en-US" dirty="0" smtClean="0"/>
              <a:t>Unbiased and systematic analysis</a:t>
            </a:r>
          </a:p>
          <a:p>
            <a:pPr lvl="1"/>
            <a:r>
              <a:rPr lang="en-US" smtClean="0"/>
              <a:t>Ultimate discoveries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First looked:</a:t>
            </a:r>
          </a:p>
          <a:p>
            <a:pPr lvl="1"/>
            <a:r>
              <a:rPr lang="en-US" dirty="0" err="1" smtClean="0"/>
              <a:t>squamous</a:t>
            </a:r>
            <a:r>
              <a:rPr lang="en-US" dirty="0" smtClean="0"/>
              <a:t> carcinoma</a:t>
            </a:r>
          </a:p>
          <a:p>
            <a:pPr lvl="1"/>
            <a:r>
              <a:rPr lang="en-US" dirty="0" smtClean="0"/>
              <a:t>serous </a:t>
            </a:r>
            <a:r>
              <a:rPr lang="en-US" dirty="0" err="1" smtClean="0"/>
              <a:t>cystadenocarcinoma</a:t>
            </a:r>
            <a:endParaRPr lang="en-US" dirty="0" smtClean="0"/>
          </a:p>
          <a:p>
            <a:pPr lvl="1"/>
            <a:r>
              <a:rPr lang="en-US" dirty="0" err="1" smtClean="0"/>
              <a:t>glioblastoma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DNA copy number</a:t>
            </a:r>
          </a:p>
          <a:p>
            <a:endParaRPr lang="en-US" dirty="0" smtClean="0"/>
          </a:p>
          <a:p>
            <a:r>
              <a:rPr lang="en-US" dirty="0" smtClean="0"/>
              <a:t>Gene expression</a:t>
            </a:r>
          </a:p>
          <a:p>
            <a:endParaRPr lang="en-US" dirty="0" smtClean="0"/>
          </a:p>
          <a:p>
            <a:r>
              <a:rPr lang="en-US" dirty="0" smtClean="0"/>
              <a:t>DNA </a:t>
            </a:r>
            <a:r>
              <a:rPr lang="en-US" dirty="0" err="1" smtClean="0"/>
              <a:t>methylation</a:t>
            </a:r>
            <a:r>
              <a:rPr lang="en-US" dirty="0" smtClean="0"/>
              <a:t> aberrations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Nucleotide sequence aberrations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Glioblastoma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type of brain cancer</a:t>
            </a:r>
          </a:p>
          <a:p>
            <a:pPr lvl="1"/>
            <a:r>
              <a:rPr lang="en-US" dirty="0" smtClean="0"/>
              <a:t>52% of </a:t>
            </a:r>
            <a:r>
              <a:rPr lang="en-US" dirty="0" err="1" smtClean="0"/>
              <a:t>parenchymal</a:t>
            </a:r>
            <a:r>
              <a:rPr lang="en-US" dirty="0" smtClean="0"/>
              <a:t> brain tumor cases </a:t>
            </a:r>
          </a:p>
          <a:p>
            <a:pPr lvl="1"/>
            <a:r>
              <a:rPr lang="en-US" dirty="0" smtClean="0"/>
              <a:t>20% of intracranial tumors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Glioblastoma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r>
              <a:rPr lang="en-US" dirty="0" smtClean="0"/>
              <a:t> (GBM) is most aggressive type of primary brain tumor</a:t>
            </a:r>
          </a:p>
          <a:p>
            <a:endParaRPr lang="en-US" dirty="0" smtClean="0"/>
          </a:p>
          <a:p>
            <a:r>
              <a:rPr lang="en-US" dirty="0" smtClean="0"/>
              <a:t>Involves </a:t>
            </a:r>
            <a:r>
              <a:rPr lang="en-US" dirty="0" err="1" smtClean="0"/>
              <a:t>glial</a:t>
            </a:r>
            <a:r>
              <a:rPr lang="en-US" dirty="0" smtClean="0"/>
              <a:t> cells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01616"/>
            <a:ext cx="2552700" cy="192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Biospecimen</a:t>
            </a:r>
            <a:r>
              <a:rPr lang="en-US" dirty="0" smtClean="0"/>
              <a:t> Collection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Newly diagnosed </a:t>
            </a:r>
            <a:r>
              <a:rPr lang="en-US" dirty="0" err="1" smtClean="0"/>
              <a:t>glioblastoma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Matched normal tissues</a:t>
            </a:r>
          </a:p>
          <a:p>
            <a:endParaRPr lang="en-US" dirty="0" smtClean="0"/>
          </a:p>
          <a:p>
            <a:r>
              <a:rPr lang="en-US" dirty="0" smtClean="0"/>
              <a:t>Associated demographic, clinical and pathological data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Reviewed by </a:t>
            </a:r>
            <a:r>
              <a:rPr lang="en-US" dirty="0" err="1" smtClean="0"/>
              <a:t>Biospecimen</a:t>
            </a:r>
            <a:r>
              <a:rPr lang="en-US" dirty="0" smtClean="0"/>
              <a:t> Core Resource</a:t>
            </a:r>
          </a:p>
          <a:p>
            <a:endParaRPr lang="en-US" dirty="0" smtClean="0"/>
          </a:p>
          <a:p>
            <a:r>
              <a:rPr lang="en-US" dirty="0" smtClean="0"/>
              <a:t>Minimum 80% tumor nuclei</a:t>
            </a:r>
          </a:p>
          <a:p>
            <a:endParaRPr lang="en-US" dirty="0" smtClean="0"/>
          </a:p>
          <a:p>
            <a:r>
              <a:rPr lang="en-US" dirty="0" smtClean="0"/>
              <a:t>Maximum 50% necrosis</a:t>
            </a:r>
          </a:p>
          <a:p>
            <a:endParaRPr lang="en-US" dirty="0" smtClean="0"/>
          </a:p>
          <a:p>
            <a:r>
              <a:rPr lang="en-US" dirty="0" smtClean="0"/>
              <a:t>Screened for qualification of techniques</a:t>
            </a:r>
          </a:p>
          <a:p>
            <a:endParaRPr lang="en-US" dirty="0" smtClean="0"/>
          </a:p>
          <a:p>
            <a:r>
              <a:rPr lang="en-US" dirty="0" smtClean="0"/>
              <a:t>206 of the 587 </a:t>
            </a:r>
            <a:r>
              <a:rPr lang="en-US" dirty="0" err="1" smtClean="0"/>
              <a:t>biospecimens</a:t>
            </a:r>
            <a:r>
              <a:rPr lang="en-US" dirty="0" smtClean="0"/>
              <a:t> screened were qualified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8595" y="1774825"/>
            <a:ext cx="660681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108" r="844"/>
          <a:stretch>
            <a:fillRect/>
          </a:stretch>
        </p:blipFill>
        <p:spPr bwMode="auto">
          <a:xfrm>
            <a:off x="1471692" y="1788247"/>
            <a:ext cx="6529308" cy="461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473</TotalTime>
  <Words>514</Words>
  <Application>Microsoft Office PowerPoint</Application>
  <PresentationFormat>On-screen Show (4:3)</PresentationFormat>
  <Paragraphs>180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Comprehensive genomic characterization defines human glioblastoma genes and core pathways</vt:lpstr>
      <vt:lpstr>The Cancer Genome Atlas: TCGA</vt:lpstr>
      <vt:lpstr>Goals </vt:lpstr>
      <vt:lpstr>Pilot Project</vt:lpstr>
      <vt:lpstr>Glioblastoma </vt:lpstr>
      <vt:lpstr>Biospecimen Collection</vt:lpstr>
      <vt:lpstr>Quality Control</vt:lpstr>
      <vt:lpstr>Slide 8</vt:lpstr>
      <vt:lpstr>Methods</vt:lpstr>
      <vt:lpstr>Copy Number Alteration</vt:lpstr>
      <vt:lpstr>Genomic and Transcriptional Aberrations</vt:lpstr>
      <vt:lpstr>Nucleotide Alterations</vt:lpstr>
      <vt:lpstr>Treated vs Untreated</vt:lpstr>
      <vt:lpstr>Patterns of Somatic Nucleotide Alternations in Glioblastoma</vt:lpstr>
      <vt:lpstr>NF1</vt:lpstr>
      <vt:lpstr>NF1</vt:lpstr>
      <vt:lpstr>EGFR</vt:lpstr>
      <vt:lpstr>Related Growth Factor Mutations</vt:lpstr>
      <vt:lpstr>PI(3)K complex</vt:lpstr>
      <vt:lpstr>PI(3)K</vt:lpstr>
      <vt:lpstr>PI(3)K</vt:lpstr>
      <vt:lpstr>Slide 22</vt:lpstr>
      <vt:lpstr>MGMT</vt:lpstr>
      <vt:lpstr>MGMT</vt:lpstr>
      <vt:lpstr>Slide 25</vt:lpstr>
      <vt:lpstr>Integrative analyses define glioblastoma core pathways</vt:lpstr>
      <vt:lpstr>RTK/RAS/PI(3)K Signaling </vt:lpstr>
      <vt:lpstr>P53 Signaling</vt:lpstr>
      <vt:lpstr>RB Signaling</vt:lpstr>
      <vt:lpstr>Big picture</vt:lpstr>
      <vt:lpstr>Questions?</vt:lpstr>
    </vt:vector>
  </TitlesOfParts>
  <Company>WWU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AT-US</dc:creator>
  <cp:lastModifiedBy>AT-US</cp:lastModifiedBy>
  <cp:revision>60</cp:revision>
  <dcterms:created xsi:type="dcterms:W3CDTF">2010-03-04T05:14:18Z</dcterms:created>
  <dcterms:modified xsi:type="dcterms:W3CDTF">2010-03-05T07:24:33Z</dcterms:modified>
</cp:coreProperties>
</file>